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61" r:id="rId2"/>
    <p:sldId id="256" r:id="rId3"/>
    <p:sldId id="262" r:id="rId4"/>
    <p:sldId id="257" r:id="rId5"/>
    <p:sldId id="259" r:id="rId6"/>
    <p:sldId id="264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0A8"/>
    <a:srgbClr val="004D86"/>
    <a:srgbClr val="0A85D8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89"/>
  </p:normalViewPr>
  <p:slideViewPr>
    <p:cSldViewPr>
      <p:cViewPr varScale="1">
        <p:scale>
          <a:sx n="85" d="100"/>
          <a:sy n="85" d="100"/>
        </p:scale>
        <p:origin x="-736" y="-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70276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hyperlink" Target="http://www.leam.illinois.edu/lastmil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la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36" y="-92546"/>
            <a:ext cx="1531124" cy="1008112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>
          <a:xfrm>
            <a:off x="395536" y="1563638"/>
            <a:ext cx="6033602" cy="1512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>
              <a:defRPr/>
            </a:pPr>
            <a:r>
              <a:rPr lang="en-US" altLang="zh-CN" sz="14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Group</a:t>
            </a:r>
            <a:r>
              <a:rPr lang="zh-CN" altLang="en-US" sz="14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 </a:t>
            </a:r>
            <a:r>
              <a:rPr lang="en-US" altLang="zh-CN" sz="14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3:</a:t>
            </a:r>
            <a:r>
              <a:rPr lang="zh-CN" altLang="en-US" sz="14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 </a:t>
            </a:r>
            <a:endParaRPr lang="en-US" altLang="zh-CN" sz="1400" b="1" dirty="0" smtClean="0">
              <a:ln w="0"/>
              <a:solidFill>
                <a:schemeClr val="tx1">
                  <a:lumMod val="65000"/>
                  <a:lumOff val="35000"/>
                </a:schemeClr>
              </a:solidFill>
              <a:ea typeface="Adobe Gothic Std B" pitchFamily="34" charset="-128"/>
            </a:endParaRPr>
          </a:p>
          <a:p>
            <a:pPr lvl="0" algn="l">
              <a:defRPr/>
            </a:pPr>
            <a:endParaRPr lang="en-US" altLang="zh-CN" sz="1400" dirty="0" smtClean="0">
              <a:ln w="0"/>
              <a:solidFill>
                <a:schemeClr val="tx1">
                  <a:lumMod val="65000"/>
                  <a:lumOff val="35000"/>
                </a:schemeClr>
              </a:solidFill>
              <a:ea typeface="Adobe Gothic Std B" pitchFamily="34" charset="-128"/>
            </a:endParaRPr>
          </a:p>
          <a:p>
            <a:pPr lvl="0" algn="l">
              <a:defRPr/>
            </a:pPr>
            <a:r>
              <a:rPr lang="en-US" altLang="zh-CN" sz="14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Si Chen, </a:t>
            </a:r>
            <a:r>
              <a:rPr lang="en-US" altLang="zh-CN" sz="1400" dirty="0" err="1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Hao</a:t>
            </a:r>
            <a:r>
              <a:rPr lang="en-US" altLang="zh-CN" sz="1400" dirty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 </a:t>
            </a:r>
            <a:r>
              <a:rPr lang="en-US" altLang="zh-CN" sz="14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Sun, </a:t>
            </a:r>
            <a:r>
              <a:rPr lang="en-US" altLang="zh-CN" sz="1400" dirty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Huajie </a:t>
            </a:r>
            <a:r>
              <a:rPr lang="en-US" altLang="zh-CN" sz="14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Shao</a:t>
            </a:r>
            <a:endParaRPr lang="en-US" altLang="zh-CN" sz="1400" dirty="0">
              <a:ln w="0"/>
              <a:solidFill>
                <a:schemeClr val="tx1">
                  <a:lumMod val="65000"/>
                  <a:lumOff val="35000"/>
                </a:schemeClr>
              </a:solidFill>
              <a:ea typeface="Adobe Gothic Std B" pitchFamily="34" charset="-128"/>
            </a:endParaRPr>
          </a:p>
          <a:p>
            <a:pPr lvl="0" algn="l">
              <a:defRPr/>
            </a:pPr>
            <a:endParaRPr kumimoji="0" lang="en-US" altLang="zh-CN" sz="1400" i="0" u="none" strike="noStrike" kern="1200" cap="none" spc="0" normalizeH="0" baseline="0" noProof="0" dirty="0" smtClean="0">
              <a:ln w="0"/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ea typeface="Adobe Gothic Std B" pitchFamily="34" charset="-128"/>
              <a:cs typeface="+mj-cs"/>
            </a:endParaRPr>
          </a:p>
          <a:p>
            <a:pPr lvl="0" algn="l">
              <a:defRPr/>
            </a:pPr>
            <a:r>
              <a:rPr kumimoji="0" lang="en-US" altLang="zh-CN" sz="1400" i="0" u="none" strike="noStrike" kern="1200" cap="none" spc="0" normalizeH="0" baseline="0" noProof="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Adobe Gothic Std B" pitchFamily="34" charset="-128"/>
                <a:cs typeface="+mj-cs"/>
              </a:rPr>
              <a:t>Final </a:t>
            </a:r>
            <a:r>
              <a:rPr lang="en-US" altLang="zh-CN" sz="14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a typeface="Adobe Gothic Std B" pitchFamily="34" charset="-128"/>
              </a:rPr>
              <a:t>Project Presentation for CS 565</a:t>
            </a:r>
            <a:endParaRPr kumimoji="0" lang="en-US" altLang="zh-CN" sz="1400" i="0" u="none" strike="noStrike" kern="1200" cap="none" spc="0" normalizeH="0" baseline="0" noProof="0" dirty="0" smtClean="0">
              <a:ln w="0"/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ea typeface="Adobe Gothic Std B" pitchFamily="34" charset="-128"/>
            </a:endParaRPr>
          </a:p>
          <a:p>
            <a:pPr algn="l">
              <a:defRPr/>
            </a:pPr>
            <a:endParaRPr kumimoji="0" lang="en-US" altLang="zh-CN" sz="1400" i="0" u="none" strike="noStrike" kern="1200" cap="none" spc="0" normalizeH="0" baseline="0" noProof="0" dirty="0" smtClean="0">
              <a:ln w="0"/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ea typeface="Adobe Gothic Std B" pitchFamily="34" charset="-128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i="0" u="none" strike="noStrike" kern="1200" cap="none" spc="0" normalizeH="0" baseline="0" noProof="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Adobe Gothic Std B" pitchFamily="34" charset="-128"/>
                <a:cs typeface="+mj-cs"/>
              </a:rPr>
              <a:t>Date 04/23/2018</a:t>
            </a:r>
            <a:endParaRPr kumimoji="0" lang="zh-CN" altLang="en-US" sz="1400" i="0" u="none" strike="noStrike" kern="1200" cap="none" spc="0" normalizeH="0" baseline="0" noProof="0" dirty="0">
              <a:ln w="0"/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520" y="267494"/>
            <a:ext cx="72728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Where is Last Mile Problem</a:t>
            </a:r>
          </a:p>
          <a:p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---Distinguish Last Mile Transit Problems in Urban Areas</a:t>
            </a:r>
          </a:p>
          <a:p>
            <a:endParaRPr lang="zh-CN" altLang="en-US" dirty="0"/>
          </a:p>
        </p:txBody>
      </p:sp>
      <p:pic>
        <p:nvPicPr>
          <p:cNvPr id="10" name="图片 9" descr="top.png"/>
          <p:cNvPicPr>
            <a:picLocks noChangeAspect="1"/>
          </p:cNvPicPr>
          <p:nvPr/>
        </p:nvPicPr>
        <p:blipFill>
          <a:blip r:embed="rId3"/>
          <a:srcRect r="27551"/>
          <a:stretch>
            <a:fillRect/>
          </a:stretch>
        </p:blipFill>
        <p:spPr>
          <a:xfrm>
            <a:off x="467544" y="3579862"/>
            <a:ext cx="8279371" cy="10809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Shape 56"/>
          <p:cNvPicPr preferRelativeResize="0"/>
          <p:nvPr/>
        </p:nvPicPr>
        <p:blipFill>
          <a:blip r:embed="rId3" cstate="print">
            <a:alphaModFix/>
          </a:blip>
          <a:stretch>
            <a:fillRect/>
          </a:stretch>
        </p:blipFill>
        <p:spPr>
          <a:xfrm>
            <a:off x="3995937" y="1275606"/>
            <a:ext cx="5148064" cy="1441008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54"/>
          <p:cNvSpPr txBox="1">
            <a:spLocks noGrp="1"/>
          </p:cNvSpPr>
          <p:nvPr>
            <p:ph type="subTitle" idx="1"/>
          </p:nvPr>
        </p:nvSpPr>
        <p:spPr>
          <a:xfrm>
            <a:off x="142125" y="177575"/>
            <a:ext cx="881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solidFill>
                  <a:srgbClr val="0060A8"/>
                </a:solidFill>
              </a:rPr>
              <a:t>Motivation</a:t>
            </a:r>
            <a:endParaRPr sz="1800" b="1" dirty="0">
              <a:solidFill>
                <a:srgbClr val="0060A8"/>
              </a:solidFill>
            </a:endParaRP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179512" y="627534"/>
            <a:ext cx="3888432" cy="2736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lnSpc>
                <a:spcPct val="115000"/>
              </a:lnSpc>
            </a:pPr>
            <a:r>
              <a:rPr lang="en-US" altLang="zh-CN" sz="13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Focused Problems:</a:t>
            </a:r>
          </a:p>
          <a:p>
            <a:pPr marL="28575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CN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Last mile in transportation determines the end-chain reaching to homes from public transit stops. </a:t>
            </a:r>
            <a:endParaRPr lang="en-US" altLang="zh-CN" sz="1300" dirty="0">
              <a:ln w="0"/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CN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The disconnection between homes and public transit is </a:t>
            </a:r>
            <a:r>
              <a:rPr lang="en-US" altLang="zh-CN" sz="1300" b="1" dirty="0" smtClean="0">
                <a:ln w="0"/>
                <a:solidFill>
                  <a:srgbClr val="0060A8"/>
                </a:solidFill>
              </a:rPr>
              <a:t>last mile problem</a:t>
            </a: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pPr marL="0" indent="0" algn="just">
              <a:lnSpc>
                <a:spcPct val="115000"/>
              </a:lnSpc>
            </a:pPr>
            <a:endParaRPr lang="en-US" altLang="zh-CN" sz="1300" b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lvl="0" indent="0" algn="just">
              <a:lnSpc>
                <a:spcPct val="115000"/>
              </a:lnSpc>
            </a:pPr>
            <a:r>
              <a:rPr lang="zh-CN" sz="13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Goal</a:t>
            </a:r>
            <a:r>
              <a:rPr lang="zh-CN" sz="13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endParaRPr lang="en-US" altLang="zh-CN" sz="1300" b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CN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To develop a last</a:t>
            </a:r>
            <a:r>
              <a:rPr lang="zh-CN" altLang="en-US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mile</a:t>
            </a:r>
            <a:r>
              <a:rPr lang="zh-CN" altLang="en-US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(LM)</a:t>
            </a:r>
            <a:r>
              <a:rPr lang="zh-CN" altLang="en-US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system</a:t>
            </a:r>
            <a:r>
              <a:rPr lang="zh-CN" altLang="en-US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30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to find the residential cells that have last mile problem in daily transits based on city public transit network and residential cells’ location. </a:t>
            </a:r>
            <a:endParaRPr lang="en-US" altLang="zh-CN" sz="1300" dirty="0" smtClean="0">
              <a:ln w="0"/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lvl="0" indent="-285750" algn="l">
              <a:buClrTx/>
              <a:buSzTx/>
              <a:buFont typeface="Arial" charset="0"/>
              <a:buChar char="•"/>
              <a:defRPr/>
            </a:pPr>
            <a:r>
              <a:rPr lang="en-US" altLang="zh-CN" sz="1300" b="1" dirty="0" smtClean="0">
                <a:solidFill>
                  <a:srgbClr val="0060A8"/>
                </a:solidFill>
              </a:rPr>
              <a:t>City </a:t>
            </a:r>
            <a:r>
              <a:rPr lang="en-US" altLang="zh-CN" sz="1300" b="1" dirty="0" smtClean="0">
                <a:solidFill>
                  <a:srgbClr val="0060A8"/>
                </a:solidFill>
              </a:rPr>
              <a:t>of Chicago </a:t>
            </a: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is chosen to be sample city. </a:t>
            </a:r>
          </a:p>
          <a:p>
            <a:pPr marL="0" lvl="0" indent="0" algn="just">
              <a:lnSpc>
                <a:spcPct val="115000"/>
              </a:lnSpc>
            </a:pPr>
            <a:endParaRPr lang="en-US" sz="12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3795886"/>
            <a:ext cx="7560840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300" b="1" kern="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The importance: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300" kern="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The last mile is the first step and the final step of people’s daily  commuting. 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300" kern="0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</a:rPr>
              <a:t>It directly determine whether the public transit system is accessible for the communities.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kern="0" dirty="0" smtClean="0">
              <a:ln w="0"/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ubTitle" idx="1"/>
          </p:nvPr>
        </p:nvSpPr>
        <p:spPr>
          <a:xfrm>
            <a:off x="142125" y="123478"/>
            <a:ext cx="8816700" cy="4499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solidFill>
                  <a:srgbClr val="0060A8"/>
                </a:solidFill>
              </a:rPr>
              <a:t>Methodol</a:t>
            </a:r>
            <a:r>
              <a:rPr lang="en-US" altLang="zh-CN" sz="1800" b="1" dirty="0" smtClean="0">
                <a:solidFill>
                  <a:srgbClr val="0060A8"/>
                </a:solidFill>
              </a:rPr>
              <a:t>o</a:t>
            </a:r>
            <a:r>
              <a:rPr lang="en-US" sz="1800" b="1" dirty="0" smtClean="0">
                <a:solidFill>
                  <a:srgbClr val="0060A8"/>
                </a:solidFill>
              </a:rPr>
              <a:t>g</a:t>
            </a:r>
            <a:r>
              <a:rPr lang="en-US" altLang="zh-CN" sz="1800" b="1" dirty="0" smtClean="0">
                <a:solidFill>
                  <a:srgbClr val="0060A8"/>
                </a:solidFill>
              </a:rPr>
              <a:t>y</a:t>
            </a:r>
            <a:endParaRPr sz="1800" b="1" dirty="0">
              <a:solidFill>
                <a:srgbClr val="0060A8"/>
              </a:solidFill>
            </a:endParaRPr>
          </a:p>
        </p:txBody>
      </p:sp>
      <p:sp>
        <p:nvSpPr>
          <p:cNvPr id="8" name="Shape 57"/>
          <p:cNvSpPr txBox="1">
            <a:spLocks/>
          </p:cNvSpPr>
          <p:nvPr/>
        </p:nvSpPr>
        <p:spPr>
          <a:xfrm>
            <a:off x="179512" y="555526"/>
            <a:ext cx="8712968" cy="1512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itchFamily="2" charset="2"/>
              <a:buChar char="u"/>
              <a:tabLst/>
              <a:defRPr/>
            </a:pP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Delineate the individual residential cells’ reachable areas through </a:t>
            </a:r>
            <a:r>
              <a:rPr lang="en-US" altLang="zh-CN" sz="13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walkable</a:t>
            </a: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public transit stops</a:t>
            </a:r>
          </a:p>
          <a:p>
            <a:pPr>
              <a:lnSpc>
                <a:spcPct val="115000"/>
              </a:lnSpc>
              <a:buFont typeface="Wingdings" pitchFamily="2" charset="2"/>
              <a:buChar char="u"/>
            </a:pPr>
            <a:r>
              <a:rPr lang="en-US" altLang="zh-CN" sz="13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Analyze whether sufficient surrounding popular commuting destinations are covered by each residential cell’s reachable area</a:t>
            </a:r>
          </a:p>
          <a:p>
            <a:pPr>
              <a:lnSpc>
                <a:spcPct val="115000"/>
              </a:lnSpc>
              <a:buFont typeface="Wingdings" pitchFamily="2" charset="2"/>
              <a:buChar char="u"/>
            </a:pPr>
            <a:r>
              <a:rPr lang="en-US" altLang="zh-CN" sz="13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Design the threshold to judge which residential cell has last mile problem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200" b="1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图片 9" descr="12222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54604"/>
            <a:ext cx="9144000" cy="36094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54"/>
          <p:cNvSpPr txBox="1">
            <a:spLocks/>
          </p:cNvSpPr>
          <p:nvPr/>
        </p:nvSpPr>
        <p:spPr>
          <a:xfrm>
            <a:off x="142125" y="177575"/>
            <a:ext cx="881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60A8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Methodol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60A8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o</a:t>
            </a: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60A8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g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60A8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y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60A8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图片 4" descr="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0190" y="832688"/>
            <a:ext cx="2941957" cy="3436883"/>
          </a:xfrm>
          <a:prstGeom prst="rect">
            <a:avLst/>
          </a:prstGeom>
        </p:spPr>
      </p:pic>
      <p:pic>
        <p:nvPicPr>
          <p:cNvPr id="7" name="图片 6" descr="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26006" y="980271"/>
            <a:ext cx="2965920" cy="3112826"/>
          </a:xfrm>
          <a:prstGeom prst="rect">
            <a:avLst/>
          </a:prstGeom>
        </p:spPr>
      </p:pic>
      <p:pic>
        <p:nvPicPr>
          <p:cNvPr id="8" name="图片 7" descr="6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150342" y="987574"/>
            <a:ext cx="2993658" cy="34455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chens\Box Sync\PHD\Research\Projects\Last mile problem\data\report插图\3.jpg"/>
          <p:cNvPicPr>
            <a:picLocks noChangeAspect="1" noChangeArrowheads="1"/>
          </p:cNvPicPr>
          <p:nvPr/>
        </p:nvPicPr>
        <p:blipFill>
          <a:blip r:embed="rId3" cstate="print"/>
          <a:srcRect b="24960"/>
          <a:stretch>
            <a:fillRect/>
          </a:stretch>
        </p:blipFill>
        <p:spPr bwMode="auto">
          <a:xfrm>
            <a:off x="3707904" y="-611729"/>
            <a:ext cx="5436096" cy="5772661"/>
          </a:xfrm>
          <a:prstGeom prst="rect">
            <a:avLst/>
          </a:prstGeom>
          <a:noFill/>
        </p:spPr>
      </p:pic>
      <p:sp>
        <p:nvSpPr>
          <p:cNvPr id="3" name="矩形 2"/>
          <p:cNvSpPr/>
          <p:nvPr/>
        </p:nvSpPr>
        <p:spPr>
          <a:xfrm>
            <a:off x="395536" y="195486"/>
            <a:ext cx="3384376" cy="18797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defRPr/>
            </a:pPr>
            <a:r>
              <a:rPr lang="en-US" altLang="zh-CN" sz="1800" b="1" dirty="0" smtClean="0">
                <a:solidFill>
                  <a:srgbClr val="0060A8"/>
                </a:solidFill>
              </a:rPr>
              <a:t>Interface</a:t>
            </a:r>
          </a:p>
          <a:p>
            <a:pPr lvl="0">
              <a:lnSpc>
                <a:spcPct val="115000"/>
              </a:lnSpc>
              <a:defRPr/>
            </a:pPr>
            <a:endParaRPr lang="en-US" altLang="zh-CN" sz="1800" b="1" dirty="0" smtClean="0">
              <a:solidFill>
                <a:srgbClr val="0060A8"/>
              </a:solidFill>
            </a:endParaRPr>
          </a:p>
          <a:p>
            <a:pPr lvl="0">
              <a:lnSpc>
                <a:spcPct val="115000"/>
              </a:lnSpc>
              <a:buFont typeface="Arial" pitchFamily="34" charset="0"/>
              <a:buChar char="•"/>
              <a:defRPr/>
            </a:pP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Display mapped results </a:t>
            </a:r>
            <a:endParaRPr lang="en-US" altLang="zh-CN" sz="13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>
              <a:lnSpc>
                <a:spcPct val="115000"/>
              </a:lnSpc>
              <a:buFont typeface="Arial" pitchFamily="34" charset="0"/>
              <a:buChar char="•"/>
              <a:defRPr/>
            </a:pP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LM System </a:t>
            </a: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Website</a:t>
            </a:r>
            <a:endParaRPr lang="en-US" altLang="zh-CN" sz="13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>
              <a:lnSpc>
                <a:spcPct val="115000"/>
              </a:lnSpc>
              <a:buFont typeface="Arial" pitchFamily="34" charset="0"/>
              <a:buChar char="•"/>
              <a:defRPr/>
            </a:pP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Show explanations for last mile maps</a:t>
            </a:r>
            <a:endParaRPr lang="en-US" altLang="zh-CN" sz="13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>
              <a:lnSpc>
                <a:spcPct val="115000"/>
              </a:lnSpc>
              <a:buFont typeface="Arial" pitchFamily="34" charset="0"/>
              <a:buChar char="•"/>
              <a:defRPr/>
            </a:pP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Provide </a:t>
            </a: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discussion board for the users to report undistinguished last mile problems</a:t>
            </a:r>
          </a:p>
        </p:txBody>
      </p:sp>
      <p:pic>
        <p:nvPicPr>
          <p:cNvPr id="5" name="Picture 2" descr="C:\Users\chens\Box Sync\PHD\Research\Projects\Last mile problem\data\report插图\3.jpg"/>
          <p:cNvPicPr>
            <a:picLocks noChangeAspect="1" noChangeArrowheads="1"/>
          </p:cNvPicPr>
          <p:nvPr/>
        </p:nvPicPr>
        <p:blipFill>
          <a:blip r:embed="rId3" cstate="print"/>
          <a:srcRect l="70039" t="75376"/>
          <a:stretch>
            <a:fillRect/>
          </a:stretch>
        </p:blipFill>
        <p:spPr bwMode="auto">
          <a:xfrm>
            <a:off x="4283968" y="3507854"/>
            <a:ext cx="1224136" cy="1423702"/>
          </a:xfrm>
          <a:prstGeom prst="rect">
            <a:avLst/>
          </a:prstGeom>
          <a:noFill/>
        </p:spPr>
      </p:pic>
      <p:sp>
        <p:nvSpPr>
          <p:cNvPr id="6" name="矩形 5"/>
          <p:cNvSpPr/>
          <p:nvPr/>
        </p:nvSpPr>
        <p:spPr>
          <a:xfrm>
            <a:off x="395536" y="2715766"/>
            <a:ext cx="3960440" cy="1702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just">
              <a:lnSpc>
                <a:spcPct val="115000"/>
              </a:lnSpc>
            </a:pPr>
            <a:r>
              <a:rPr lang="en-US" altLang="zh-CN" sz="13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Applications: </a:t>
            </a:r>
          </a:p>
          <a:p>
            <a:pPr marL="342900" lvl="0" indent="-342900" algn="just">
              <a:lnSpc>
                <a:spcPct val="115000"/>
              </a:lnSpc>
              <a:buAutoNum type="arabicPeriod"/>
            </a:pP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For urban planning professionals to efficiently find the last mile problems in the cities and propose better planning solutions</a:t>
            </a:r>
          </a:p>
          <a:p>
            <a:pPr marL="342900" lvl="0" indent="-342900" algn="just">
              <a:lnSpc>
                <a:spcPct val="115000"/>
              </a:lnSpc>
              <a:buAutoNum type="arabicPeriod"/>
            </a:pP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For citizens to better choose living places </a:t>
            </a:r>
          </a:p>
          <a:p>
            <a:pPr marL="342900" lvl="0" indent="-342900" algn="just">
              <a:lnSpc>
                <a:spcPct val="115000"/>
              </a:lnSpc>
              <a:buAutoNum type="arabicPeriod"/>
            </a:pPr>
            <a:r>
              <a:rPr lang="en-US" altLang="zh-CN" sz="13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For real estate companies to select developing areas </a:t>
            </a:r>
            <a:endParaRPr lang="en-US" altLang="zh-CN"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t="4255"/>
          <a:stretch>
            <a:fillRect/>
          </a:stretch>
        </p:blipFill>
        <p:spPr bwMode="auto">
          <a:xfrm>
            <a:off x="3779912" y="987573"/>
            <a:ext cx="4984601" cy="2586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Shape 54"/>
          <p:cNvSpPr txBox="1">
            <a:spLocks/>
          </p:cNvSpPr>
          <p:nvPr/>
        </p:nvSpPr>
        <p:spPr>
          <a:xfrm>
            <a:off x="142125" y="177575"/>
            <a:ext cx="8816700" cy="5219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60A8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Methodolog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60A8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y</a:t>
            </a: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60A8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51520" y="798781"/>
            <a:ext cx="2736304" cy="2853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defRPr/>
            </a:pPr>
            <a:r>
              <a:rPr lang="en-US" altLang="zh-CN" sz="1300" b="1" dirty="0" smtClean="0">
                <a:solidFill>
                  <a:schemeClr val="tx1"/>
                </a:solidFill>
              </a:rPr>
              <a:t>Datasets: </a:t>
            </a:r>
          </a:p>
          <a:p>
            <a:pPr lvl="0" algn="just">
              <a:lnSpc>
                <a:spcPct val="115000"/>
              </a:lnSpc>
              <a:defRPr/>
            </a:pPr>
            <a:r>
              <a:rPr lang="en-US" altLang="zh-CN" sz="1300" dirty="0" smtClean="0">
                <a:solidFill>
                  <a:schemeClr val="tx1"/>
                </a:solidFill>
              </a:rPr>
              <a:t>1)Yelp dataset</a:t>
            </a:r>
            <a:r>
              <a:rPr lang="zh-CN" altLang="en-US" sz="1300" dirty="0" smtClean="0">
                <a:solidFill>
                  <a:schemeClr val="tx1"/>
                </a:solidFill>
              </a:rPr>
              <a:t> </a:t>
            </a:r>
            <a:r>
              <a:rPr lang="en-US" altLang="zh-CN" sz="1300" dirty="0" smtClean="0">
                <a:solidFill>
                  <a:schemeClr val="tx1"/>
                </a:solidFill>
              </a:rPr>
              <a:t>is</a:t>
            </a:r>
            <a:r>
              <a:rPr lang="zh-CN" altLang="en-US" sz="1300" dirty="0" smtClean="0">
                <a:solidFill>
                  <a:schemeClr val="tx1"/>
                </a:solidFill>
              </a:rPr>
              <a:t> </a:t>
            </a:r>
            <a:r>
              <a:rPr lang="en-US" altLang="zh-CN" sz="1300" dirty="0" smtClean="0">
                <a:solidFill>
                  <a:schemeClr val="tx1"/>
                </a:solidFill>
              </a:rPr>
              <a:t>used to find popular commuting destinations based on reviews and ratings.</a:t>
            </a:r>
          </a:p>
          <a:p>
            <a:pPr marL="342900" lvl="0" indent="-342900" algn="just">
              <a:lnSpc>
                <a:spcPct val="115000"/>
              </a:lnSpc>
              <a:defRPr/>
            </a:pPr>
            <a:endParaRPr lang="en-US" altLang="zh-CN" sz="1300" dirty="0" smtClean="0">
              <a:solidFill>
                <a:schemeClr val="tx1"/>
              </a:solidFill>
            </a:endParaRPr>
          </a:p>
          <a:p>
            <a:pPr lvl="0" algn="just">
              <a:lnSpc>
                <a:spcPct val="115000"/>
              </a:lnSpc>
              <a:defRPr/>
            </a:pPr>
            <a:r>
              <a:rPr lang="en-US" altLang="zh-CN" sz="1300" dirty="0" smtClean="0">
                <a:solidFill>
                  <a:schemeClr val="tx1"/>
                </a:solidFill>
              </a:rPr>
              <a:t>2)</a:t>
            </a:r>
            <a:r>
              <a:rPr lang="en-US" altLang="zh-CN" sz="1300" dirty="0" err="1" smtClean="0">
                <a:solidFill>
                  <a:schemeClr val="tx1"/>
                </a:solidFill>
              </a:rPr>
              <a:t>Landuse</a:t>
            </a:r>
            <a:r>
              <a:rPr lang="en-US" altLang="zh-CN" sz="1300" dirty="0" smtClean="0">
                <a:solidFill>
                  <a:schemeClr val="tx1"/>
                </a:solidFill>
              </a:rPr>
              <a:t> map extracts the residential cells</a:t>
            </a:r>
            <a:r>
              <a:rPr lang="zh-CN" altLang="en-US" sz="1300" dirty="0" smtClean="0">
                <a:solidFill>
                  <a:schemeClr val="tx1"/>
                </a:solidFill>
              </a:rPr>
              <a:t> </a:t>
            </a:r>
            <a:r>
              <a:rPr lang="en-US" altLang="zh-CN" sz="1300" dirty="0" smtClean="0">
                <a:solidFill>
                  <a:schemeClr val="tx1"/>
                </a:solidFill>
              </a:rPr>
              <a:t>(where people live)</a:t>
            </a:r>
          </a:p>
          <a:p>
            <a:pPr lvl="0" algn="just">
              <a:lnSpc>
                <a:spcPct val="115000"/>
              </a:lnSpc>
              <a:defRPr/>
            </a:pPr>
            <a:endParaRPr lang="en-US" altLang="zh-CN" sz="1300" dirty="0" smtClean="0">
              <a:solidFill>
                <a:schemeClr val="tx1"/>
              </a:solidFill>
            </a:endParaRPr>
          </a:p>
          <a:p>
            <a:pPr lvl="0" algn="just">
              <a:lnSpc>
                <a:spcPct val="115000"/>
              </a:lnSpc>
              <a:defRPr/>
            </a:pPr>
            <a:r>
              <a:rPr lang="en-US" altLang="zh-CN" sz="1300" dirty="0" smtClean="0">
                <a:solidFill>
                  <a:schemeClr val="tx1"/>
                </a:solidFill>
              </a:rPr>
              <a:t>3)Public transit system data, including bus lines &amp; stops and road networks &amp; speeds for mimicking travelling behaviors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9512" y="3867894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 smtClean="0">
                <a:solidFill>
                  <a:srgbClr val="0060A8"/>
                </a:solidFill>
              </a:rPr>
              <a:t>Limitations</a:t>
            </a:r>
            <a:r>
              <a:rPr lang="zh-CN" altLang="en-US" sz="1800" b="1" dirty="0" smtClean="0">
                <a:solidFill>
                  <a:srgbClr val="0060A8"/>
                </a:solidFill>
              </a:rPr>
              <a:t> </a:t>
            </a:r>
            <a:r>
              <a:rPr lang="en-US" altLang="zh-CN" sz="1800" b="1" dirty="0" smtClean="0">
                <a:solidFill>
                  <a:srgbClr val="0060A8"/>
                </a:solidFill>
              </a:rPr>
              <a:t>&amp;</a:t>
            </a:r>
            <a:r>
              <a:rPr lang="zh-CN" altLang="en-US" sz="1800" b="1" dirty="0" smtClean="0">
                <a:solidFill>
                  <a:srgbClr val="0060A8"/>
                </a:solidFill>
              </a:rPr>
              <a:t> </a:t>
            </a:r>
            <a:r>
              <a:rPr lang="en-US" altLang="zh-CN" sz="1800" b="1" dirty="0" smtClean="0">
                <a:solidFill>
                  <a:srgbClr val="0060A8"/>
                </a:solidFill>
              </a:rPr>
              <a:t>Future</a:t>
            </a:r>
            <a:r>
              <a:rPr lang="zh-CN" altLang="en-US" sz="1800" b="1" dirty="0" smtClean="0">
                <a:solidFill>
                  <a:srgbClr val="0060A8"/>
                </a:solidFill>
              </a:rPr>
              <a:t> </a:t>
            </a:r>
            <a:r>
              <a:rPr lang="en-US" altLang="zh-CN" sz="1800" b="1" dirty="0" smtClean="0">
                <a:solidFill>
                  <a:srgbClr val="0060A8"/>
                </a:solidFill>
              </a:rPr>
              <a:t>Work</a:t>
            </a:r>
            <a:endParaRPr lang="en-US" sz="1800" b="1" dirty="0">
              <a:solidFill>
                <a:srgbClr val="0060A8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3528" y="4227934"/>
            <a:ext cx="69847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D</a:t>
            </a:r>
            <a:r>
              <a:rPr lang="en-US" dirty="0" smtClean="0"/>
              <a:t>o </a:t>
            </a:r>
            <a:r>
              <a:rPr lang="en-US" dirty="0"/>
              <a:t>not consider the public subway </a:t>
            </a:r>
            <a:r>
              <a:rPr lang="en-US" dirty="0" smtClean="0"/>
              <a:t>lines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Do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/>
              <a:t>c</a:t>
            </a:r>
            <a:r>
              <a:rPr lang="en-US" dirty="0" smtClean="0"/>
              <a:t>onsider </a:t>
            </a:r>
            <a:r>
              <a:rPr lang="en-US" dirty="0"/>
              <a:t>the transfer from one stop to another </a:t>
            </a:r>
            <a:r>
              <a:rPr lang="en-US" dirty="0" smtClean="0"/>
              <a:t>in </a:t>
            </a:r>
            <a:r>
              <a:rPr lang="en-US" dirty="0"/>
              <a:t>public </a:t>
            </a:r>
            <a:r>
              <a:rPr lang="en-US" dirty="0" smtClean="0"/>
              <a:t>transits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Consider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public</a:t>
            </a:r>
            <a:r>
              <a:rPr lang="zh-CN" altLang="en-US" dirty="0" smtClean="0"/>
              <a:t> </a:t>
            </a:r>
            <a:r>
              <a:rPr lang="en-US" altLang="zh-CN" dirty="0" smtClean="0"/>
              <a:t>subway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transfer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future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FFAB40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1351</TotalTime>
  <Words>329</Words>
  <Application>Microsoft Office PowerPoint</Application>
  <PresentationFormat>全屏显示(16:9)</PresentationFormat>
  <Paragraphs>51</Paragraphs>
  <Slides>6</Slides>
  <Notes>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Simple Light</vt:lpstr>
      <vt:lpstr>幻灯片 1</vt:lpstr>
      <vt:lpstr>幻灯片 2</vt:lpstr>
      <vt:lpstr>幻灯片 3</vt:lpstr>
      <vt:lpstr>幻灯片 4</vt:lpstr>
      <vt:lpstr>幻灯片 5</vt:lpstr>
      <vt:lpstr>幻灯片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Si Chen</dc:creator>
  <cp:lastModifiedBy>Si Chen</cp:lastModifiedBy>
  <cp:revision>75</cp:revision>
  <dcterms:modified xsi:type="dcterms:W3CDTF">2018-04-23T21:13:10Z</dcterms:modified>
</cp:coreProperties>
</file>